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66" r:id="rId15"/>
    <p:sldId id="270" r:id="rId16"/>
    <p:sldId id="271" r:id="rId17"/>
  </p:sldIdLst>
  <p:sldSz cx="18288000" cy="10287000"/>
  <p:notesSz cx="6858000" cy="9144000"/>
  <p:embeddedFontLst>
    <p:embeddedFont>
      <p:font typeface="DM Serif Display" pitchFamily="2" charset="0"/>
      <p:regular r:id="rId19"/>
      <p:italic r:id="rId20"/>
    </p:embeddedFont>
    <p:embeddedFont>
      <p:font typeface="Lato" panose="020F0502020204030203" pitchFamily="34" charset="0"/>
      <p:regular r:id="rId21"/>
      <p:bold r:id="rId22"/>
      <p:italic r:id="rId23"/>
      <p:boldItalic r:id="rId24"/>
    </p:embeddedFont>
    <p:embeddedFont>
      <p:font typeface="Open Sans" panose="020B0606030504020204" pitchFamily="34" charset="0"/>
      <p:regular r:id="rId25"/>
      <p:bold r:id="rId26"/>
      <p:italic r:id="rId27"/>
      <p:boldItalic r:id="rId28"/>
    </p:embeddedFont>
    <p:embeddedFont>
      <p:font typeface="Palatino Linotype" panose="02040502050505030304" pitchFamily="18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09.06.2024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youtube.com/watch?v=HbZb6veRWMg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11" Type="http://schemas.openxmlformats.org/officeDocument/2006/relationships/image" Target="../media/image48.jpg"/><Relationship Id="rId5" Type="http://schemas.openxmlformats.org/officeDocument/2006/relationships/image" Target="../media/image42.jpeg"/><Relationship Id="rId10" Type="http://schemas.openxmlformats.org/officeDocument/2006/relationships/image" Target="../media/image47.jpg"/><Relationship Id="rId4" Type="http://schemas.openxmlformats.org/officeDocument/2006/relationships/image" Target="../media/image41.jpeg"/><Relationship Id="rId9" Type="http://schemas.openxmlformats.org/officeDocument/2006/relationships/image" Target="../media/image4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jpg"/><Relationship Id="rId5" Type="http://schemas.openxmlformats.org/officeDocument/2006/relationships/image" Target="../media/image9.png"/><Relationship Id="rId10" Type="http://schemas.openxmlformats.org/officeDocument/2006/relationships/image" Target="../media/image14.jpg"/><Relationship Id="rId4" Type="http://schemas.openxmlformats.org/officeDocument/2006/relationships/image" Target="../media/image8.png"/><Relationship Id="rId9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8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5021950-C8C0-29C0-05DF-A1FF72F08E0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5492" y="-4025492"/>
            <a:ext cx="10287000" cy="1833799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895600" y="4161202"/>
            <a:ext cx="13742990" cy="1964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15"/>
              </a:lnSpc>
            </a:pPr>
            <a:r>
              <a:rPr lang="en-US" sz="11510" dirty="0">
                <a:solidFill>
                  <a:srgbClr val="000000"/>
                </a:solidFill>
                <a:latin typeface="Palatino Linotype" panose="02040502050505030304" pitchFamily="18" charset="0"/>
              </a:rPr>
              <a:t>HISTORIE</a:t>
            </a:r>
            <a:r>
              <a:rPr lang="en-US" sz="11510" dirty="0">
                <a:solidFill>
                  <a:srgbClr val="000000"/>
                </a:solidFill>
                <a:latin typeface="DM Serif Display"/>
              </a:rPr>
              <a:t> </a:t>
            </a:r>
            <a:r>
              <a:rPr lang="en-US" sz="11510" dirty="0">
                <a:solidFill>
                  <a:srgbClr val="000000"/>
                </a:solidFill>
                <a:latin typeface="Palatino Linotype" panose="02040502050505030304" pitchFamily="18" charset="0"/>
              </a:rPr>
              <a:t>ŠKOLY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1430000" y="8964090"/>
            <a:ext cx="690798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cs-CZ" sz="3000" dirty="0">
                <a:solidFill>
                  <a:srgbClr val="000000"/>
                </a:solidFill>
                <a:latin typeface="Lato"/>
              </a:rPr>
              <a:t>Vypracovala: Eliška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Čapková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,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9.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A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430000" y="9544493"/>
            <a:ext cx="730307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cs-CZ" sz="3000" dirty="0">
                <a:solidFill>
                  <a:srgbClr val="000000"/>
                </a:solidFill>
                <a:latin typeface="Lato"/>
              </a:rPr>
              <a:t>K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onzultant</a:t>
            </a:r>
            <a:r>
              <a:rPr lang="cs-CZ" sz="3000" dirty="0" err="1">
                <a:solidFill>
                  <a:srgbClr val="000000"/>
                </a:solidFill>
                <a:latin typeface="Lato"/>
              </a:rPr>
              <a:t>ka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: Mgr. Ivana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Vaculíková</a:t>
            </a:r>
            <a:endParaRPr lang="en-US" sz="3000" dirty="0">
              <a:solidFill>
                <a:srgbClr val="000000"/>
              </a:solidFill>
              <a:latin typeface="Lato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3258800" y="198897"/>
            <a:ext cx="5261912" cy="5545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000" dirty="0">
                <a:solidFill>
                  <a:srgbClr val="000000"/>
                </a:solidFill>
                <a:latin typeface="Lato"/>
              </a:rPr>
              <a:t>ZŠ a MŠ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Dolní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Bojanovice</a:t>
            </a:r>
            <a:endParaRPr lang="en-US" sz="3000" dirty="0">
              <a:solidFill>
                <a:srgbClr val="000000"/>
              </a:solidFill>
              <a:latin typeface="La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8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14400" y="1937876"/>
            <a:ext cx="8915400" cy="7930023"/>
            <a:chOff x="0" y="0"/>
            <a:chExt cx="3290781" cy="18897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90781" cy="1889737"/>
            </a:xfrm>
            <a:custGeom>
              <a:avLst/>
              <a:gdLst/>
              <a:ahLst/>
              <a:cxnLst/>
              <a:rect l="l" t="t" r="r" b="b"/>
              <a:pathLst>
                <a:path w="3290781" h="1889737">
                  <a:moveTo>
                    <a:pt x="3087581" y="0"/>
                  </a:moveTo>
                  <a:cubicBezTo>
                    <a:pt x="3199805" y="0"/>
                    <a:pt x="3290781" y="423032"/>
                    <a:pt x="3290781" y="944868"/>
                  </a:cubicBezTo>
                  <a:cubicBezTo>
                    <a:pt x="3290781" y="1466705"/>
                    <a:pt x="3199805" y="1889737"/>
                    <a:pt x="3087581" y="1889737"/>
                  </a:cubicBezTo>
                  <a:lnTo>
                    <a:pt x="203200" y="1889737"/>
                  </a:lnTo>
                  <a:cubicBezTo>
                    <a:pt x="90976" y="1889737"/>
                    <a:pt x="0" y="1466705"/>
                    <a:pt x="0" y="944868"/>
                  </a:cubicBezTo>
                  <a:cubicBezTo>
                    <a:pt x="0" y="42303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ABBFC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290781" cy="19278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-36871" y="1694164"/>
            <a:ext cx="11734876" cy="8656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2" lvl="1" indent="-323851">
              <a:lnSpc>
                <a:spcPts val="75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Open Sans"/>
              </a:rPr>
              <a:t>5.</a:t>
            </a:r>
            <a:r>
              <a:rPr lang="cs-CZ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3.</a:t>
            </a:r>
            <a:r>
              <a:rPr lang="cs-CZ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1984 -</a:t>
            </a:r>
            <a:r>
              <a:rPr lang="cs-CZ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slavnostní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průvod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</a:p>
          <a:p>
            <a:pPr marL="647702" lvl="1" indent="-323851">
              <a:lnSpc>
                <a:spcPts val="75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Open Sans"/>
              </a:rPr>
              <a:t>12.</a:t>
            </a:r>
            <a:r>
              <a:rPr lang="cs-CZ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3.</a:t>
            </a:r>
            <a:r>
              <a:rPr lang="cs-CZ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1984 </a:t>
            </a:r>
            <a:r>
              <a:rPr lang="cs-CZ" sz="3000" dirty="0">
                <a:solidFill>
                  <a:srgbClr val="000000"/>
                </a:solidFill>
                <a:latin typeface="Open Sans"/>
              </a:rPr>
              <a:t>-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zahájení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vyučování</a:t>
            </a:r>
            <a:endParaRPr lang="en-US" sz="3000" dirty="0">
              <a:solidFill>
                <a:srgbClr val="000000"/>
              </a:solidFill>
              <a:latin typeface="Open Sans"/>
            </a:endParaRPr>
          </a:p>
          <a:p>
            <a:pPr marL="647702" lvl="1" indent="-323851">
              <a:lnSpc>
                <a:spcPts val="7500"/>
              </a:lnSpc>
              <a:buFont typeface="Arial"/>
              <a:buChar char="•"/>
            </a:pPr>
            <a:r>
              <a:rPr lang="cs-CZ" sz="3000" dirty="0" err="1">
                <a:solidFill>
                  <a:srgbClr val="000000"/>
                </a:solidFill>
                <a:latin typeface="Open Sans"/>
              </a:rPr>
              <a:t>t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erénní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práce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nedokončeny</a:t>
            </a:r>
            <a:endParaRPr lang="en-US" sz="3000" dirty="0">
              <a:solidFill>
                <a:srgbClr val="000000"/>
              </a:solidFill>
              <a:latin typeface="Open Sans"/>
            </a:endParaRPr>
          </a:p>
          <a:p>
            <a:pPr marL="647702" lvl="1" indent="-323851">
              <a:lnSpc>
                <a:spcPts val="7500"/>
              </a:lnSpc>
              <a:buFont typeface="Arial"/>
              <a:buChar char="•"/>
            </a:pPr>
            <a:r>
              <a:rPr lang="cs-CZ" sz="3000" dirty="0" err="1">
                <a:solidFill>
                  <a:srgbClr val="000000"/>
                </a:solidFill>
                <a:latin typeface="Open Sans"/>
              </a:rPr>
              <a:t>n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edokončena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pracovna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fyziky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a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chemie</a:t>
            </a:r>
            <a:endParaRPr lang="en-US" sz="3000" dirty="0">
              <a:solidFill>
                <a:srgbClr val="000000"/>
              </a:solidFill>
              <a:latin typeface="Open Sans"/>
            </a:endParaRPr>
          </a:p>
          <a:p>
            <a:pPr marL="647702" lvl="1" indent="-323851">
              <a:lnSpc>
                <a:spcPts val="7500"/>
              </a:lnSpc>
              <a:buFont typeface="Arial"/>
              <a:buChar char="•"/>
            </a:pPr>
            <a:r>
              <a:rPr lang="cs-CZ" sz="3000" dirty="0" err="1">
                <a:solidFill>
                  <a:srgbClr val="000000"/>
                </a:solidFill>
                <a:latin typeface="Open Sans"/>
              </a:rPr>
              <a:t>v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znik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nových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problému</a:t>
            </a:r>
            <a:endParaRPr lang="en-US" sz="3000" dirty="0">
              <a:solidFill>
                <a:srgbClr val="000000"/>
              </a:solidFill>
              <a:latin typeface="Open Sans"/>
            </a:endParaRPr>
          </a:p>
          <a:p>
            <a:pPr marL="647702" lvl="1" indent="-323851">
              <a:lnSpc>
                <a:spcPts val="7500"/>
              </a:lnSpc>
              <a:buFont typeface="Arial"/>
              <a:buChar char="•"/>
            </a:pPr>
            <a:r>
              <a:rPr lang="cs-CZ" sz="3000" dirty="0" err="1">
                <a:solidFill>
                  <a:srgbClr val="000000"/>
                </a:solidFill>
                <a:latin typeface="Open Sans"/>
              </a:rPr>
              <a:t>n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edodržování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termínů</a:t>
            </a:r>
            <a:endParaRPr lang="en-US" sz="3000" dirty="0">
              <a:solidFill>
                <a:srgbClr val="000000"/>
              </a:solidFill>
              <a:latin typeface="Open Sans"/>
            </a:endParaRPr>
          </a:p>
          <a:p>
            <a:pPr marL="647702" lvl="1" indent="-323851">
              <a:lnSpc>
                <a:spcPts val="7500"/>
              </a:lnSpc>
              <a:buFont typeface="Arial"/>
              <a:buChar char="•"/>
            </a:pPr>
            <a:r>
              <a:rPr lang="cs-CZ" sz="3000" dirty="0">
                <a:solidFill>
                  <a:srgbClr val="000000"/>
                </a:solidFill>
                <a:latin typeface="Open Sans"/>
              </a:rPr>
              <a:t>13. 4. 1985 - s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lavnostní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otevření</a:t>
            </a:r>
            <a:endParaRPr lang="cs-CZ" sz="3000" dirty="0">
              <a:solidFill>
                <a:srgbClr val="000000"/>
              </a:solidFill>
              <a:latin typeface="Open Sans"/>
            </a:endParaRPr>
          </a:p>
          <a:p>
            <a:pPr marL="647702" lvl="1" indent="-323851">
              <a:lnSpc>
                <a:spcPts val="75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Open Sans"/>
                <a:hlinkClick r:id="rId2"/>
              </a:rPr>
              <a:t>https://www.youtube.com/watch?v=HbZb6veRWMg</a:t>
            </a:r>
            <a:endParaRPr lang="cs-CZ" sz="3000" dirty="0">
              <a:solidFill>
                <a:srgbClr val="000000"/>
              </a:solidFill>
              <a:latin typeface="Open Sans"/>
            </a:endParaRPr>
          </a:p>
          <a:p>
            <a:pPr marL="647702" lvl="1" indent="-323851">
              <a:lnSpc>
                <a:spcPts val="7500"/>
              </a:lnSpc>
              <a:buFont typeface="Arial"/>
              <a:buChar char="•"/>
            </a:pPr>
            <a:endParaRPr lang="en-US" sz="3000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232016" y="394614"/>
            <a:ext cx="9823967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>
                <a:solidFill>
                  <a:srgbClr val="000000"/>
                </a:solidFill>
                <a:latin typeface="Palatino Linotype" panose="02040502050505030304" pitchFamily="18" charset="0"/>
              </a:rPr>
              <a:t>OTEVŘENÍ NOVÉ ŠKOLY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507E03B-BBC1-CA77-6918-523883A0A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05669" y="218095"/>
            <a:ext cx="6543673" cy="94958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8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62155" y="2400300"/>
            <a:ext cx="8445664" cy="5486400"/>
            <a:chOff x="0" y="0"/>
            <a:chExt cx="3010115" cy="15609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10115" cy="1560986"/>
            </a:xfrm>
            <a:custGeom>
              <a:avLst/>
              <a:gdLst/>
              <a:ahLst/>
              <a:cxnLst/>
              <a:rect l="l" t="t" r="r" b="b"/>
              <a:pathLst>
                <a:path w="3010115" h="1560986">
                  <a:moveTo>
                    <a:pt x="2806915" y="0"/>
                  </a:moveTo>
                  <a:cubicBezTo>
                    <a:pt x="2919139" y="0"/>
                    <a:pt x="3010115" y="349439"/>
                    <a:pt x="3010115" y="780493"/>
                  </a:cubicBezTo>
                  <a:cubicBezTo>
                    <a:pt x="3010115" y="1211547"/>
                    <a:pt x="2919139" y="1560986"/>
                    <a:pt x="2806915" y="1560986"/>
                  </a:cubicBezTo>
                  <a:lnTo>
                    <a:pt x="203200" y="1560986"/>
                  </a:lnTo>
                  <a:cubicBezTo>
                    <a:pt x="90976" y="1560986"/>
                    <a:pt x="0" y="1211547"/>
                    <a:pt x="0" y="780493"/>
                  </a:cubicBezTo>
                  <a:cubicBezTo>
                    <a:pt x="0" y="349439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ABBFCD"/>
            </a:solidFill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010115" cy="15990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-105861" y="2553653"/>
            <a:ext cx="9576932" cy="5001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2" lvl="1" indent="-323851">
              <a:lnSpc>
                <a:spcPts val="654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Open Sans"/>
              </a:rPr>
              <a:t>2002 -</a:t>
            </a:r>
            <a:r>
              <a:rPr lang="cs-CZ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počátek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rekonstrukce</a:t>
            </a:r>
            <a:endParaRPr lang="en-US" sz="3000" dirty="0">
              <a:solidFill>
                <a:srgbClr val="000000"/>
              </a:solidFill>
              <a:latin typeface="Open Sans"/>
            </a:endParaRPr>
          </a:p>
          <a:p>
            <a:pPr marL="647702" lvl="1" indent="-323851">
              <a:lnSpc>
                <a:spcPts val="654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Open Sans"/>
              </a:rPr>
              <a:t>2003 -</a:t>
            </a:r>
            <a:r>
              <a:rPr lang="cs-CZ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dokončení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rekonstrukce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střechy</a:t>
            </a:r>
            <a:endParaRPr lang="en-US" sz="3000" dirty="0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6540"/>
              </a:lnSpc>
            </a:pPr>
            <a:r>
              <a:rPr lang="en-US" sz="3000" dirty="0">
                <a:solidFill>
                  <a:srgbClr val="000000"/>
                </a:solidFill>
                <a:latin typeface="Open Sans"/>
              </a:rPr>
              <a:t>                </a:t>
            </a:r>
            <a:r>
              <a:rPr lang="cs-CZ" sz="3000" dirty="0">
                <a:solidFill>
                  <a:srgbClr val="000000"/>
                </a:solidFill>
                <a:latin typeface="Open Sans"/>
              </a:rPr>
              <a:t>  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-</a:t>
            </a:r>
            <a:r>
              <a:rPr lang="cs-CZ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výměna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oken</a:t>
            </a:r>
            <a:endParaRPr lang="en-US" sz="3000" dirty="0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6540"/>
              </a:lnSpc>
            </a:pPr>
            <a:r>
              <a:rPr lang="en-US" sz="3000" dirty="0">
                <a:solidFill>
                  <a:srgbClr val="000000"/>
                </a:solidFill>
                <a:latin typeface="Open Sans"/>
              </a:rPr>
              <a:t>                </a:t>
            </a:r>
            <a:r>
              <a:rPr lang="cs-CZ" sz="3000" dirty="0">
                <a:solidFill>
                  <a:srgbClr val="000000"/>
                </a:solidFill>
                <a:latin typeface="Open Sans"/>
              </a:rPr>
              <a:t>  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-</a:t>
            </a:r>
            <a:r>
              <a:rPr lang="cs-CZ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zateplení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budovy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</a:p>
          <a:p>
            <a:pPr>
              <a:lnSpc>
                <a:spcPts val="6540"/>
              </a:lnSpc>
            </a:pPr>
            <a:r>
              <a:rPr lang="en-US" sz="3000" dirty="0">
                <a:solidFill>
                  <a:srgbClr val="000000"/>
                </a:solidFill>
                <a:latin typeface="Open Sans"/>
              </a:rPr>
              <a:t>              </a:t>
            </a:r>
            <a:r>
              <a:rPr lang="cs-CZ" sz="3000" dirty="0">
                <a:solidFill>
                  <a:srgbClr val="000000"/>
                </a:solidFill>
                <a:latin typeface="Open Sans"/>
              </a:rPr>
              <a:t>  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 -</a:t>
            </a:r>
            <a:r>
              <a:rPr lang="cs-CZ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dokončena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půdní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vestavba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</a:p>
          <a:p>
            <a:pPr marL="647702" lvl="1" indent="-323851">
              <a:lnSpc>
                <a:spcPts val="654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Open Sans"/>
              </a:rPr>
              <a:t>2004 -</a:t>
            </a:r>
            <a:r>
              <a:rPr lang="cs-CZ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přestavba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tříd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pro MŠ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844659" y="594482"/>
            <a:ext cx="6598682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>
                <a:solidFill>
                  <a:srgbClr val="000000"/>
                </a:solidFill>
                <a:latin typeface="Palatino Linotype" panose="02040502050505030304" pitchFamily="18" charset="0"/>
              </a:rPr>
              <a:t>REKONSTRUKCE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C37CD86-2EEB-11B3-CBCB-047E74C266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543" y="1704018"/>
            <a:ext cx="10165380" cy="711161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4427546-C97A-C48E-D81C-2894B4D1A9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699" y="1704018"/>
            <a:ext cx="10249067" cy="725254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30FC759-C640-4543-8683-265E0FF9E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163" y="1704018"/>
            <a:ext cx="10244137" cy="738881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8A3CD8A-4A69-586E-B53C-66A4C5A2CA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071" y="1704018"/>
            <a:ext cx="10165381" cy="746231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9663559E-661F-3DA9-A4D4-97DFB0D892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348" y="1840281"/>
            <a:ext cx="10160188" cy="72525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8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85800" y="2747688"/>
            <a:ext cx="6858000" cy="4529413"/>
            <a:chOff x="0" y="0"/>
            <a:chExt cx="2251750" cy="12684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51750" cy="1268473"/>
            </a:xfrm>
            <a:custGeom>
              <a:avLst/>
              <a:gdLst/>
              <a:ahLst/>
              <a:cxnLst/>
              <a:rect l="l" t="t" r="r" b="b"/>
              <a:pathLst>
                <a:path w="2251750" h="1268473">
                  <a:moveTo>
                    <a:pt x="2048550" y="0"/>
                  </a:moveTo>
                  <a:cubicBezTo>
                    <a:pt x="2160774" y="0"/>
                    <a:pt x="2251750" y="283957"/>
                    <a:pt x="2251750" y="634237"/>
                  </a:cubicBezTo>
                  <a:cubicBezTo>
                    <a:pt x="2251750" y="984516"/>
                    <a:pt x="2160774" y="1268473"/>
                    <a:pt x="2048550" y="1268473"/>
                  </a:cubicBezTo>
                  <a:lnTo>
                    <a:pt x="203200" y="1268473"/>
                  </a:lnTo>
                  <a:cubicBezTo>
                    <a:pt x="90976" y="1268473"/>
                    <a:pt x="0" y="984516"/>
                    <a:pt x="0" y="634237"/>
                  </a:cubicBezTo>
                  <a:cubicBezTo>
                    <a:pt x="0" y="28395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ABBFC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51750" cy="13065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139238" y="4274503"/>
            <a:ext cx="9525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3243798" y="571500"/>
            <a:ext cx="11809929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>
                <a:solidFill>
                  <a:srgbClr val="000000"/>
                </a:solidFill>
                <a:latin typeface="Palatino Linotype" panose="02040502050505030304" pitchFamily="18" charset="0"/>
              </a:rPr>
              <a:t>PŘIPOJENÍ MATEŘSKÉ ŠKOLY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2747688"/>
            <a:ext cx="6758980" cy="4424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2" lvl="1" indent="-323851">
              <a:lnSpc>
                <a:spcPts val="6870"/>
              </a:lnSpc>
              <a:buFont typeface="Arial"/>
              <a:buChar char="•"/>
            </a:pPr>
            <a:r>
              <a:rPr lang="cs-CZ" sz="3000" dirty="0">
                <a:solidFill>
                  <a:srgbClr val="000000"/>
                </a:solidFill>
                <a:latin typeface="Open Sans"/>
              </a:rPr>
              <a:t>n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ávrh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2003</a:t>
            </a:r>
          </a:p>
          <a:p>
            <a:pPr marL="647702" lvl="1" indent="-323851">
              <a:lnSpc>
                <a:spcPts val="6870"/>
              </a:lnSpc>
              <a:buFont typeface="Arial"/>
              <a:buChar char="•"/>
            </a:pPr>
            <a:r>
              <a:rPr lang="cs-CZ" sz="3000" dirty="0">
                <a:solidFill>
                  <a:srgbClr val="000000"/>
                </a:solidFill>
                <a:latin typeface="Open Sans"/>
              </a:rPr>
              <a:t>f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ormální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spojení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2004</a:t>
            </a:r>
          </a:p>
          <a:p>
            <a:pPr marL="647702" lvl="1" indent="-323851">
              <a:lnSpc>
                <a:spcPts val="687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Open Sans"/>
              </a:rPr>
              <a:t>1. 9. 2005 MŠ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přestěhována</a:t>
            </a:r>
            <a:endParaRPr lang="en-US" sz="3000" dirty="0">
              <a:solidFill>
                <a:srgbClr val="000000"/>
              </a:solidFill>
              <a:latin typeface="Open Sans"/>
            </a:endParaRPr>
          </a:p>
          <a:p>
            <a:pPr marL="647702" lvl="1" indent="-323851">
              <a:lnSpc>
                <a:spcPts val="687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Open Sans"/>
              </a:rPr>
              <a:t>4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celodenní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třídy</a:t>
            </a:r>
            <a:endParaRPr lang="en-US" sz="3000" dirty="0">
              <a:solidFill>
                <a:srgbClr val="000000"/>
              </a:solidFill>
              <a:latin typeface="Open Sans"/>
            </a:endParaRPr>
          </a:p>
          <a:p>
            <a:pPr marL="647702" lvl="1" indent="-323851">
              <a:lnSpc>
                <a:spcPts val="687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Open Sans"/>
              </a:rPr>
              <a:t>1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půldenní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třída</a:t>
            </a:r>
            <a:endParaRPr lang="en-US" sz="3000" dirty="0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C66CD633-5A59-6DD7-A618-A8C92895D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13548" y="77229"/>
            <a:ext cx="7604508" cy="1118385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2F3452E-9E9D-3E9A-F601-ED6401711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47532" y="53987"/>
            <a:ext cx="7680223" cy="112303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8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57241" y="3619500"/>
            <a:ext cx="9129641" cy="2743200"/>
            <a:chOff x="0" y="0"/>
            <a:chExt cx="2666582" cy="11712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66582" cy="1171247"/>
            </a:xfrm>
            <a:custGeom>
              <a:avLst/>
              <a:gdLst/>
              <a:ahLst/>
              <a:cxnLst/>
              <a:rect l="l" t="t" r="r" b="b"/>
              <a:pathLst>
                <a:path w="2666582" h="1171247">
                  <a:moveTo>
                    <a:pt x="2463382" y="0"/>
                  </a:moveTo>
                  <a:cubicBezTo>
                    <a:pt x="2575606" y="0"/>
                    <a:pt x="2666582" y="262193"/>
                    <a:pt x="2666582" y="585624"/>
                  </a:cubicBezTo>
                  <a:cubicBezTo>
                    <a:pt x="2666582" y="909054"/>
                    <a:pt x="2575606" y="1171247"/>
                    <a:pt x="2463382" y="1171247"/>
                  </a:cubicBezTo>
                  <a:lnTo>
                    <a:pt x="203200" y="1171247"/>
                  </a:lnTo>
                  <a:cubicBezTo>
                    <a:pt x="90976" y="1171247"/>
                    <a:pt x="0" y="909054"/>
                    <a:pt x="0" y="585624"/>
                  </a:cubicBezTo>
                  <a:cubicBezTo>
                    <a:pt x="0" y="26219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ABBFC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666582" cy="12093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953000" y="557614"/>
            <a:ext cx="755176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cs-CZ" sz="6000" dirty="0">
                <a:solidFill>
                  <a:srgbClr val="000000"/>
                </a:solidFill>
                <a:latin typeface="Palatino Linotype" panose="02040502050505030304" pitchFamily="18" charset="0"/>
              </a:rPr>
              <a:t>SPORTOVNÍ HALA</a:t>
            </a:r>
            <a:endParaRPr lang="en-US" sz="6000" dirty="0">
              <a:solidFill>
                <a:srgbClr val="00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0" y="3619500"/>
            <a:ext cx="9710023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2" lvl="1" indent="-323851">
              <a:lnSpc>
                <a:spcPts val="60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Open Sans"/>
              </a:rPr>
              <a:t>2009</a:t>
            </a:r>
            <a:r>
              <a:rPr lang="cs-CZ" sz="3000" dirty="0">
                <a:solidFill>
                  <a:srgbClr val="000000"/>
                </a:solidFill>
                <a:latin typeface="Open Sans"/>
              </a:rPr>
              <a:t> -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pokládání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nových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parket</a:t>
            </a:r>
            <a:endParaRPr lang="en-US" sz="3000" dirty="0">
              <a:solidFill>
                <a:srgbClr val="000000"/>
              </a:solidFill>
              <a:latin typeface="Open Sans"/>
            </a:endParaRPr>
          </a:p>
          <a:p>
            <a:pPr marL="647702" lvl="1" indent="-323851">
              <a:lnSpc>
                <a:spcPts val="6000"/>
              </a:lnSpc>
              <a:buFont typeface="Arial"/>
              <a:buChar char="•"/>
            </a:pPr>
            <a:r>
              <a:rPr lang="cs-CZ" sz="3000" dirty="0" err="1">
                <a:solidFill>
                  <a:srgbClr val="000000"/>
                </a:solidFill>
                <a:latin typeface="Open Sans"/>
              </a:rPr>
              <a:t>s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rpen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2013</a:t>
            </a:r>
            <a:r>
              <a:rPr lang="cs-CZ" sz="3000" dirty="0">
                <a:solidFill>
                  <a:srgbClr val="000000"/>
                </a:solidFill>
                <a:latin typeface="Open Sans"/>
              </a:rPr>
              <a:t> -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počátek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prací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na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rozšíření</a:t>
            </a:r>
            <a:endParaRPr lang="en-US" sz="3000" dirty="0">
              <a:solidFill>
                <a:srgbClr val="000000"/>
              </a:solidFill>
              <a:latin typeface="Open Sans"/>
            </a:endParaRPr>
          </a:p>
          <a:p>
            <a:pPr marL="647702" lvl="1" indent="-323851">
              <a:lnSpc>
                <a:spcPts val="60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Open Sans"/>
              </a:rPr>
              <a:t>25.</a:t>
            </a:r>
            <a:r>
              <a:rPr lang="cs-CZ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5.</a:t>
            </a:r>
            <a:r>
              <a:rPr lang="cs-CZ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2014</a:t>
            </a:r>
            <a:r>
              <a:rPr lang="cs-CZ" sz="3000" dirty="0">
                <a:solidFill>
                  <a:srgbClr val="000000"/>
                </a:solidFill>
                <a:latin typeface="Open Sans"/>
              </a:rPr>
              <a:t> -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slavnostní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otevření</a:t>
            </a:r>
            <a:endParaRPr lang="en-US" sz="3000" dirty="0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4967388-C5C0-8A3E-6EBD-EB4C5ED6B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70357" y="927631"/>
            <a:ext cx="6815141" cy="8956384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7B1BFF85-A2D2-E81F-B93F-D66505BD5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98926" y="373815"/>
            <a:ext cx="6629400" cy="9787588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90BA1CFB-CE57-4F09-1580-944515EE7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626" y="1998252"/>
            <a:ext cx="9739101" cy="6815142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172EA506-41C9-21B3-1DF6-1028BA64E3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32290" y="737951"/>
            <a:ext cx="7410296" cy="9840213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24A11320-C98B-94F8-AC29-B06E84178C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49619" y="280370"/>
            <a:ext cx="7067113" cy="1025090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185870C-68B1-08FE-B9B1-36D9DC2AF7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984" y="1842958"/>
            <a:ext cx="10250907" cy="7125727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AAAB71A5-18FF-12B7-CD30-B31EC29D9D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67926" y="506953"/>
            <a:ext cx="7067113" cy="10322817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E47C6FE5-D822-28FE-4254-A6229E9428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337" y="2269954"/>
            <a:ext cx="10221410" cy="68142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8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816054" y="571500"/>
            <a:ext cx="6655892" cy="1038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>
                <a:solidFill>
                  <a:srgbClr val="000000"/>
                </a:solidFill>
                <a:latin typeface="Palatino Linotype" panose="02040502050505030304" pitchFamily="18" charset="0"/>
              </a:rPr>
              <a:t>PODOBA ŠKOLY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4F1E5AB7-0B95-D1CB-30B5-B48EE769A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390" y="2089224"/>
            <a:ext cx="18366390" cy="575862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6BD4DC8-3886-0741-B0F6-42F6241C72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37604" y="36922"/>
            <a:ext cx="7812792" cy="1162773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FC284996-4389-879E-762F-DEC4644F88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110" y="1973205"/>
            <a:ext cx="12001780" cy="811864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E32E7E4-68E6-EE5A-8C3B-052CECBD2C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01225" y="711290"/>
            <a:ext cx="7758412" cy="1022461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2302DC8-07EC-199E-8C71-1E5FD0DD15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39913" y="-22548"/>
            <a:ext cx="8281036" cy="1194864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B6B2E6A-BCD6-9B1D-7D85-FBAA5FFE4C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679" y="1878734"/>
            <a:ext cx="12192000" cy="794410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3317C0A-22CE-D733-678B-C894FE13AE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109" y="1432816"/>
            <a:ext cx="13273871" cy="775841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DD2C117-B89D-DBB0-F0BF-5CCA83C52A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687795"/>
            <a:ext cx="13458696" cy="801501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F21D79B-08A3-C368-7AC7-57D20329A2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784" y="1702265"/>
            <a:ext cx="13458696" cy="791761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E2F39FB8-51E0-6881-C9FB-36DDBC1B4F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784" y="1555256"/>
            <a:ext cx="13282704" cy="78009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8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3400" y="3974982"/>
            <a:ext cx="6959633" cy="1679457"/>
            <a:chOff x="0" y="0"/>
            <a:chExt cx="2240362" cy="5704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40362" cy="570444"/>
            </a:xfrm>
            <a:custGeom>
              <a:avLst/>
              <a:gdLst/>
              <a:ahLst/>
              <a:cxnLst/>
              <a:rect l="l" t="t" r="r" b="b"/>
              <a:pathLst>
                <a:path w="2240362" h="570444">
                  <a:moveTo>
                    <a:pt x="2037162" y="0"/>
                  </a:moveTo>
                  <a:cubicBezTo>
                    <a:pt x="2149386" y="0"/>
                    <a:pt x="2240362" y="127698"/>
                    <a:pt x="2240362" y="285222"/>
                  </a:cubicBezTo>
                  <a:cubicBezTo>
                    <a:pt x="2240362" y="442746"/>
                    <a:pt x="2149386" y="570444"/>
                    <a:pt x="2037162" y="570444"/>
                  </a:cubicBezTo>
                  <a:lnTo>
                    <a:pt x="203200" y="570444"/>
                  </a:lnTo>
                  <a:cubicBezTo>
                    <a:pt x="90976" y="570444"/>
                    <a:pt x="0" y="442746"/>
                    <a:pt x="0" y="285222"/>
                  </a:cubicBezTo>
                  <a:cubicBezTo>
                    <a:pt x="0" y="12769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ABBFC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40362" cy="6085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589996" y="647700"/>
            <a:ext cx="3108008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>
                <a:solidFill>
                  <a:srgbClr val="000000"/>
                </a:solidFill>
                <a:latin typeface="Palatino Linotype" panose="02040502050505030304" pitchFamily="18" charset="0"/>
              </a:rPr>
              <a:t>ZDROJE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4073289"/>
            <a:ext cx="7146449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2" lvl="1" indent="-323851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Open Sans"/>
              </a:rPr>
              <a:t>Almanach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školy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1984-2014</a:t>
            </a:r>
          </a:p>
          <a:p>
            <a:pPr marL="647702" lvl="1" indent="-323851">
              <a:lnSpc>
                <a:spcPts val="420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Open Sans"/>
              </a:rPr>
              <a:t>Školní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kronika</a:t>
            </a:r>
            <a:endParaRPr lang="en-US" sz="3000" dirty="0">
              <a:solidFill>
                <a:srgbClr val="000000"/>
              </a:solidFill>
              <a:latin typeface="Open Sans"/>
            </a:endParaRPr>
          </a:p>
          <a:p>
            <a:pPr marL="647702" lvl="1" indent="-323851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Open Sans"/>
              </a:rPr>
              <a:t>Foto: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tištěné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fotografie</a:t>
            </a:r>
            <a:endParaRPr lang="en-US" sz="3000" dirty="0">
              <a:solidFill>
                <a:srgbClr val="000000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8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24000" y="4624387"/>
            <a:ext cx="15706368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spc="2640" dirty="0">
                <a:solidFill>
                  <a:srgbClr val="000000"/>
                </a:solidFill>
                <a:latin typeface="Palatino Linotype" panose="02040502050505030304" pitchFamily="18" charset="0"/>
              </a:rPr>
              <a:t>DĚKUJI ZA POZORNOST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8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86000" y="942326"/>
            <a:ext cx="7875152" cy="8580360"/>
            <a:chOff x="0" y="0"/>
            <a:chExt cx="1462649" cy="16726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62649" cy="1672601"/>
            </a:xfrm>
            <a:custGeom>
              <a:avLst/>
              <a:gdLst/>
              <a:ahLst/>
              <a:cxnLst/>
              <a:rect l="l" t="t" r="r" b="b"/>
              <a:pathLst>
                <a:path w="1462649" h="1672601">
                  <a:moveTo>
                    <a:pt x="1259449" y="0"/>
                  </a:moveTo>
                  <a:cubicBezTo>
                    <a:pt x="1371673" y="0"/>
                    <a:pt x="1462649" y="374425"/>
                    <a:pt x="1462649" y="836301"/>
                  </a:cubicBezTo>
                  <a:cubicBezTo>
                    <a:pt x="1462649" y="1298177"/>
                    <a:pt x="1371673" y="1672601"/>
                    <a:pt x="1259449" y="1672601"/>
                  </a:cubicBezTo>
                  <a:lnTo>
                    <a:pt x="203200" y="1672601"/>
                  </a:lnTo>
                  <a:cubicBezTo>
                    <a:pt x="90976" y="1672601"/>
                    <a:pt x="0" y="1298177"/>
                    <a:pt x="0" y="836301"/>
                  </a:cubicBezTo>
                  <a:cubicBezTo>
                    <a:pt x="0" y="37442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B6CED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462649" cy="17107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963220"/>
            <a:ext cx="6582755" cy="9169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552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Lato"/>
              </a:rPr>
              <a:t>Úvod</a:t>
            </a:r>
            <a:endParaRPr lang="en-US" sz="3000" dirty="0">
              <a:solidFill>
                <a:srgbClr val="000000"/>
              </a:solidFill>
              <a:latin typeface="Lato"/>
            </a:endParaRPr>
          </a:p>
          <a:p>
            <a:pPr marL="647700" lvl="1" indent="-323850">
              <a:lnSpc>
                <a:spcPts val="552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Lato"/>
              </a:rPr>
              <a:t>Názvy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školy</a:t>
            </a:r>
            <a:endParaRPr lang="en-US" sz="3000" dirty="0">
              <a:solidFill>
                <a:srgbClr val="000000"/>
              </a:solidFill>
              <a:latin typeface="Lato"/>
            </a:endParaRPr>
          </a:p>
          <a:p>
            <a:pPr marL="647700" lvl="1" indent="-323850">
              <a:lnSpc>
                <a:spcPts val="552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Lato"/>
              </a:rPr>
              <a:t>Ředitelé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školy</a:t>
            </a:r>
            <a:endParaRPr lang="en-US" sz="3000" dirty="0">
              <a:solidFill>
                <a:srgbClr val="000000"/>
              </a:solidFill>
              <a:latin typeface="Lato"/>
            </a:endParaRPr>
          </a:p>
          <a:p>
            <a:pPr marL="647700" lvl="1" indent="-323850">
              <a:lnSpc>
                <a:spcPts val="552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Lato"/>
              </a:rPr>
              <a:t>Původní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škola</a:t>
            </a:r>
            <a:endParaRPr lang="en-US" sz="3000" dirty="0">
              <a:solidFill>
                <a:srgbClr val="000000"/>
              </a:solidFill>
              <a:latin typeface="Lato"/>
            </a:endParaRPr>
          </a:p>
          <a:p>
            <a:pPr marL="647700" lvl="1" indent="-323850">
              <a:lnSpc>
                <a:spcPts val="552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Lato"/>
              </a:rPr>
              <a:t>Stavba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nové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školy</a:t>
            </a:r>
            <a:endParaRPr lang="en-US" sz="3000" dirty="0">
              <a:solidFill>
                <a:srgbClr val="000000"/>
              </a:solidFill>
              <a:latin typeface="Lato"/>
            </a:endParaRPr>
          </a:p>
          <a:p>
            <a:pPr marL="647700" lvl="1" indent="-323850">
              <a:lnSpc>
                <a:spcPts val="552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Lato"/>
              </a:rPr>
              <a:t>Otevření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nové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školy</a:t>
            </a:r>
            <a:endParaRPr lang="en-US" sz="3000" dirty="0">
              <a:solidFill>
                <a:srgbClr val="000000"/>
              </a:solidFill>
              <a:latin typeface="Lato"/>
            </a:endParaRPr>
          </a:p>
          <a:p>
            <a:pPr marL="647700" lvl="1" indent="-323850">
              <a:lnSpc>
                <a:spcPts val="552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Lato"/>
              </a:rPr>
              <a:t>Rekonstrukce</a:t>
            </a:r>
            <a:endParaRPr lang="en-US" sz="3000" dirty="0">
              <a:solidFill>
                <a:srgbClr val="000000"/>
              </a:solidFill>
              <a:latin typeface="Lato"/>
            </a:endParaRPr>
          </a:p>
          <a:p>
            <a:pPr marL="647700" lvl="1" indent="-323850">
              <a:lnSpc>
                <a:spcPts val="552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Lato"/>
              </a:rPr>
              <a:t>Připojení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MŠ</a:t>
            </a:r>
          </a:p>
          <a:p>
            <a:pPr marL="647700" lvl="1" indent="-323850">
              <a:lnSpc>
                <a:spcPts val="5520"/>
              </a:lnSpc>
              <a:buFont typeface="Arial"/>
              <a:buChar char="•"/>
            </a:pPr>
            <a:r>
              <a:rPr lang="cs-CZ" sz="3000" dirty="0">
                <a:solidFill>
                  <a:srgbClr val="000000"/>
                </a:solidFill>
                <a:latin typeface="Lato"/>
              </a:rPr>
              <a:t>Sportovní hala</a:t>
            </a:r>
            <a:endParaRPr lang="en-US" sz="3000" dirty="0">
              <a:solidFill>
                <a:srgbClr val="000000"/>
              </a:solidFill>
              <a:latin typeface="Lato"/>
            </a:endParaRPr>
          </a:p>
          <a:p>
            <a:pPr marL="647700" lvl="1" indent="-323850">
              <a:lnSpc>
                <a:spcPts val="5520"/>
              </a:lnSpc>
              <a:buFont typeface="Arial"/>
              <a:buChar char="•"/>
            </a:pPr>
            <a:r>
              <a:rPr lang="cs-CZ" sz="3000" dirty="0">
                <a:solidFill>
                  <a:srgbClr val="000000"/>
                </a:solidFill>
                <a:latin typeface="Lato"/>
              </a:rPr>
              <a:t>Podoba školy</a:t>
            </a:r>
          </a:p>
          <a:p>
            <a:pPr marL="647700" lvl="1" indent="-323850">
              <a:lnSpc>
                <a:spcPts val="5520"/>
              </a:lnSpc>
              <a:buFont typeface="Arial"/>
              <a:buChar char="•"/>
            </a:pPr>
            <a:r>
              <a:rPr lang="cs-CZ" sz="3000" dirty="0">
                <a:solidFill>
                  <a:srgbClr val="000000"/>
                </a:solidFill>
                <a:latin typeface="Lato"/>
              </a:rPr>
              <a:t>Závěr</a:t>
            </a:r>
            <a:endParaRPr lang="en-US" sz="3000" dirty="0">
              <a:solidFill>
                <a:srgbClr val="000000"/>
              </a:solidFill>
              <a:latin typeface="Lato"/>
            </a:endParaRPr>
          </a:p>
          <a:p>
            <a:pPr marL="647700" lvl="1" indent="-323850">
              <a:lnSpc>
                <a:spcPts val="5520"/>
              </a:lnSpc>
              <a:buFont typeface="Arial"/>
              <a:buChar char="•"/>
            </a:pPr>
            <a:r>
              <a:rPr lang="cs-CZ" sz="3000" dirty="0">
                <a:solidFill>
                  <a:srgbClr val="000000"/>
                </a:solidFill>
                <a:latin typeface="Lato"/>
              </a:rPr>
              <a:t>Zdroje</a:t>
            </a:r>
            <a:endParaRPr lang="en-US" sz="3000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5520"/>
              </a:lnSpc>
            </a:pPr>
            <a:endParaRPr lang="en-US" sz="3000" dirty="0">
              <a:solidFill>
                <a:srgbClr val="000000"/>
              </a:solidFill>
              <a:latin typeface="Lato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368324" y="423213"/>
            <a:ext cx="3551352" cy="1038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>
                <a:solidFill>
                  <a:srgbClr val="000000"/>
                </a:solidFill>
                <a:latin typeface="Palatino Linotype" panose="02040502050505030304" pitchFamily="18" charset="0"/>
              </a:rPr>
              <a:t>OSNOVA</a:t>
            </a:r>
          </a:p>
        </p:txBody>
      </p:sp>
      <p:pic>
        <p:nvPicPr>
          <p:cNvPr id="9" name="obrázek 27" descr="logo_II-2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3400" y="2095500"/>
            <a:ext cx="7086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8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4431849"/>
            <a:ext cx="16230600" cy="1121387"/>
          </a:xfrm>
          <a:custGeom>
            <a:avLst/>
            <a:gdLst/>
            <a:ahLst/>
            <a:cxnLst/>
            <a:rect l="l" t="t" r="r" b="b"/>
            <a:pathLst>
              <a:path w="16230600" h="1121387">
                <a:moveTo>
                  <a:pt x="0" y="0"/>
                </a:moveTo>
                <a:lnTo>
                  <a:pt x="16230600" y="0"/>
                </a:lnTo>
                <a:lnTo>
                  <a:pt x="16230600" y="1121387"/>
                </a:lnTo>
                <a:lnTo>
                  <a:pt x="0" y="11213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209800" y="4229100"/>
            <a:ext cx="17110842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dirty="0">
                <a:solidFill>
                  <a:srgbClr val="000000"/>
                </a:solidFill>
                <a:latin typeface="Palatino Linotype" panose="02040502050505030304" pitchFamily="18" charset="0"/>
              </a:rPr>
              <a:t>PROČ JSEM SI VYBRALA TOTO TÉMA</a:t>
            </a:r>
            <a:r>
              <a:rPr lang="en-US" sz="6000" dirty="0">
                <a:solidFill>
                  <a:srgbClr val="000000"/>
                </a:solidFill>
                <a:latin typeface="CMU Serif Bold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8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33600" y="2171700"/>
            <a:ext cx="19507200" cy="6629893"/>
            <a:chOff x="0" y="0"/>
            <a:chExt cx="3787926" cy="20009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87926" cy="2000912"/>
            </a:xfrm>
            <a:custGeom>
              <a:avLst/>
              <a:gdLst/>
              <a:ahLst/>
              <a:cxnLst/>
              <a:rect l="l" t="t" r="r" b="b"/>
              <a:pathLst>
                <a:path w="3787926" h="2000912">
                  <a:moveTo>
                    <a:pt x="3584726" y="0"/>
                  </a:moveTo>
                  <a:cubicBezTo>
                    <a:pt x="3696950" y="0"/>
                    <a:pt x="3787926" y="447919"/>
                    <a:pt x="3787926" y="1000456"/>
                  </a:cubicBezTo>
                  <a:cubicBezTo>
                    <a:pt x="3787926" y="1552992"/>
                    <a:pt x="3696950" y="2000912"/>
                    <a:pt x="3584726" y="2000912"/>
                  </a:cubicBezTo>
                  <a:lnTo>
                    <a:pt x="203200" y="2000912"/>
                  </a:lnTo>
                  <a:cubicBezTo>
                    <a:pt x="90976" y="2000912"/>
                    <a:pt x="0" y="1552992"/>
                    <a:pt x="0" y="1000456"/>
                  </a:cubicBezTo>
                  <a:cubicBezTo>
                    <a:pt x="0" y="447919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ABBFC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787926" cy="20390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2045458"/>
            <a:ext cx="8458200" cy="76944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47702" lvl="1" indent="-323851">
              <a:lnSpc>
                <a:spcPts val="750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Lato"/>
              </a:rPr>
              <a:t>Obecná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škola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1918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-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1946</a:t>
            </a:r>
          </a:p>
          <a:p>
            <a:pPr marL="647702" lvl="1" indent="-323851">
              <a:lnSpc>
                <a:spcPts val="750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Lato"/>
              </a:rPr>
              <a:t>Újezdní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měšťanská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škola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1946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-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1948</a:t>
            </a:r>
          </a:p>
          <a:p>
            <a:pPr marL="647702" lvl="1" indent="-323851">
              <a:lnSpc>
                <a:spcPts val="750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Lato"/>
              </a:rPr>
              <a:t>Střední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škola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1948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-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1953</a:t>
            </a:r>
          </a:p>
          <a:p>
            <a:pPr marL="647702" lvl="1" indent="-323851">
              <a:lnSpc>
                <a:spcPts val="750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Lato"/>
              </a:rPr>
              <a:t>Osmiletá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střední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škola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1953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-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1961</a:t>
            </a:r>
          </a:p>
          <a:p>
            <a:pPr marL="647702" lvl="1" indent="-323851">
              <a:lnSpc>
                <a:spcPts val="750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Lato"/>
              </a:rPr>
              <a:t>Základní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devítiletá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škola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1961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-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1984</a:t>
            </a:r>
          </a:p>
          <a:p>
            <a:pPr marL="647702" lvl="1" indent="-323851">
              <a:lnSpc>
                <a:spcPts val="750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Lato"/>
              </a:rPr>
              <a:t>Základní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škola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1984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-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2003</a:t>
            </a:r>
          </a:p>
          <a:p>
            <a:pPr marL="647702" lvl="1" indent="-323851" algn="ctr">
              <a:lnSpc>
                <a:spcPts val="750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Lato"/>
              </a:rPr>
              <a:t>Základní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škola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a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mateřská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škola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2003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-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dodnes</a:t>
            </a:r>
            <a:endParaRPr lang="en-US" sz="3000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7500"/>
              </a:lnSpc>
            </a:pPr>
            <a:endParaRPr lang="en-US" sz="3000" dirty="0">
              <a:solidFill>
                <a:srgbClr val="000000"/>
              </a:solidFill>
              <a:latin typeface="Lato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-790002" y="634998"/>
            <a:ext cx="19868004" cy="1038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>
                <a:solidFill>
                  <a:srgbClr val="000000"/>
                </a:solidFill>
                <a:latin typeface="Palatino Linotype" panose="02040502050505030304" pitchFamily="18" charset="0"/>
              </a:rPr>
              <a:t>NÁZVY ŠKOLY V DOLNÍCH BOJANOVICÍCH</a:t>
            </a:r>
          </a:p>
        </p:txBody>
      </p:sp>
      <p:pic>
        <p:nvPicPr>
          <p:cNvPr id="8" name="Obrázek 7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2" y="3467100"/>
            <a:ext cx="4038600" cy="3810000"/>
          </a:xfrm>
          <a:prstGeom prst="rect">
            <a:avLst/>
          </a:prstGeom>
        </p:spPr>
      </p:pic>
      <p:pic>
        <p:nvPicPr>
          <p:cNvPr id="9" name="obrázek 27" descr="logo_II-2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496800" y="3619500"/>
            <a:ext cx="4419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8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297857" y="253707"/>
            <a:ext cx="6253507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>
                <a:solidFill>
                  <a:srgbClr val="000000"/>
                </a:solidFill>
                <a:latin typeface="Palatino Linotype" panose="02040502050505030304" pitchFamily="18" charset="0"/>
              </a:rPr>
              <a:t>ŘEDITELÉ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682862" y="1291932"/>
            <a:ext cx="8988662" cy="8698743"/>
            <a:chOff x="0" y="0"/>
            <a:chExt cx="2662051" cy="229102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62051" cy="2291027"/>
            </a:xfrm>
            <a:custGeom>
              <a:avLst/>
              <a:gdLst/>
              <a:ahLst/>
              <a:cxnLst/>
              <a:rect l="l" t="t" r="r" b="b"/>
              <a:pathLst>
                <a:path w="2662051" h="2291027">
                  <a:moveTo>
                    <a:pt x="2458851" y="0"/>
                  </a:moveTo>
                  <a:cubicBezTo>
                    <a:pt x="2571075" y="0"/>
                    <a:pt x="2662051" y="512864"/>
                    <a:pt x="2662051" y="1145514"/>
                  </a:cubicBezTo>
                  <a:cubicBezTo>
                    <a:pt x="2662051" y="1778163"/>
                    <a:pt x="2571075" y="2291027"/>
                    <a:pt x="2458851" y="2291027"/>
                  </a:cubicBezTo>
                  <a:lnTo>
                    <a:pt x="203200" y="2291027"/>
                  </a:lnTo>
                  <a:cubicBezTo>
                    <a:pt x="90976" y="2291027"/>
                    <a:pt x="0" y="1778163"/>
                    <a:pt x="0" y="1145514"/>
                  </a:cubicBezTo>
                  <a:cubicBezTo>
                    <a:pt x="0" y="512864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ABBFC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662051" cy="23291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0746" y="1184910"/>
            <a:ext cx="8804654" cy="93358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47700" lvl="1" indent="-323850" algn="just">
              <a:lnSpc>
                <a:spcPts val="558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Lato"/>
              </a:rPr>
              <a:t>Ondřej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František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Pinuch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-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počátek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18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st.</a:t>
            </a:r>
            <a:endParaRPr lang="en-US" sz="3000" dirty="0">
              <a:solidFill>
                <a:srgbClr val="000000"/>
              </a:solidFill>
              <a:latin typeface="Lato"/>
            </a:endParaRPr>
          </a:p>
          <a:p>
            <a:pPr marL="647700" lvl="1" indent="-323850" algn="just">
              <a:lnSpc>
                <a:spcPts val="558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Lato"/>
              </a:rPr>
              <a:t>Václav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Weinlich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1754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-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1767</a:t>
            </a:r>
          </a:p>
          <a:p>
            <a:pPr marL="647700" lvl="1" indent="-323850" algn="just">
              <a:lnSpc>
                <a:spcPts val="558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Lato"/>
              </a:rPr>
              <a:t>Tomáš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Wilhelm 1767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-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1777</a:t>
            </a:r>
          </a:p>
          <a:p>
            <a:pPr marL="647700" lvl="1" indent="-323850" algn="just">
              <a:lnSpc>
                <a:spcPts val="558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Lato"/>
              </a:rPr>
              <a:t>František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Lačňák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1777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-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1789 </a:t>
            </a:r>
          </a:p>
          <a:p>
            <a:pPr marL="647700" lvl="1" indent="-323850" algn="just">
              <a:lnSpc>
                <a:spcPts val="558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Lato"/>
              </a:rPr>
              <a:t>Jan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Wilsdorf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1789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-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1824</a:t>
            </a:r>
          </a:p>
          <a:p>
            <a:pPr marL="647700" lvl="1" indent="-323850" algn="just">
              <a:lnSpc>
                <a:spcPts val="558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Lato"/>
              </a:rPr>
              <a:t>František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Mikulica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1824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-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1856</a:t>
            </a:r>
          </a:p>
          <a:p>
            <a:pPr marL="647700" lvl="1" indent="-323850" algn="just">
              <a:lnSpc>
                <a:spcPts val="558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Lato"/>
              </a:rPr>
              <a:t>Jan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Havlíček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1856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-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1874</a:t>
            </a:r>
          </a:p>
          <a:p>
            <a:pPr marL="647700" lvl="1" indent="-323850" algn="just">
              <a:lnSpc>
                <a:spcPts val="558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Lato"/>
              </a:rPr>
              <a:t>Jan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Mainzl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1874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-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1898</a:t>
            </a:r>
          </a:p>
          <a:p>
            <a:pPr marL="647700" lvl="1" indent="-323850" algn="just">
              <a:lnSpc>
                <a:spcPts val="558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Lato"/>
              </a:rPr>
              <a:t>Jan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Vodička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1898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-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1906</a:t>
            </a:r>
          </a:p>
          <a:p>
            <a:pPr marL="647700" lvl="1" indent="-323850" algn="just">
              <a:lnSpc>
                <a:spcPts val="558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Lato"/>
              </a:rPr>
              <a:t>Josef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Kapica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1906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-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1923</a:t>
            </a:r>
          </a:p>
          <a:p>
            <a:pPr marL="647700" lvl="1" indent="-323850" algn="just">
              <a:lnSpc>
                <a:spcPts val="558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Lato"/>
              </a:rPr>
              <a:t>Josef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Tuhela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1923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-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1933</a:t>
            </a:r>
          </a:p>
          <a:p>
            <a:pPr marL="647700" lvl="1" indent="-323850" algn="just">
              <a:lnSpc>
                <a:spcPts val="558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Lato"/>
              </a:rPr>
              <a:t>Fabián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Škrobák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1933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-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1937</a:t>
            </a:r>
          </a:p>
          <a:p>
            <a:pPr algn="just">
              <a:lnSpc>
                <a:spcPts val="5580"/>
              </a:lnSpc>
            </a:pPr>
            <a:endParaRPr lang="en-US" sz="3000" dirty="0">
              <a:solidFill>
                <a:srgbClr val="000000"/>
              </a:solidFill>
              <a:latin typeface="La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8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8200" y="1028700"/>
            <a:ext cx="8839200" cy="9070096"/>
            <a:chOff x="0" y="0"/>
            <a:chExt cx="3755517" cy="24771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55517" cy="2477140"/>
            </a:xfrm>
            <a:custGeom>
              <a:avLst/>
              <a:gdLst/>
              <a:ahLst/>
              <a:cxnLst/>
              <a:rect l="l" t="t" r="r" b="b"/>
              <a:pathLst>
                <a:path w="3755517" h="2477140">
                  <a:moveTo>
                    <a:pt x="3552317" y="0"/>
                  </a:moveTo>
                  <a:cubicBezTo>
                    <a:pt x="3664541" y="0"/>
                    <a:pt x="3755517" y="554527"/>
                    <a:pt x="3755517" y="1238570"/>
                  </a:cubicBezTo>
                  <a:cubicBezTo>
                    <a:pt x="3755517" y="1922613"/>
                    <a:pt x="3664541" y="2477140"/>
                    <a:pt x="3552317" y="2477140"/>
                  </a:cubicBezTo>
                  <a:lnTo>
                    <a:pt x="203200" y="2477140"/>
                  </a:lnTo>
                  <a:cubicBezTo>
                    <a:pt x="90976" y="2477140"/>
                    <a:pt x="0" y="1922613"/>
                    <a:pt x="0" y="1238570"/>
                  </a:cubicBezTo>
                  <a:cubicBezTo>
                    <a:pt x="0" y="55452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B6CED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755517" cy="25152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145595" y="150594"/>
            <a:ext cx="3996809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>
                <a:solidFill>
                  <a:srgbClr val="000000"/>
                </a:solidFill>
                <a:latin typeface="Palatino Linotype" panose="02040502050505030304" pitchFamily="18" charset="0"/>
              </a:rPr>
              <a:t>ŘEDITELÉ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914400"/>
            <a:ext cx="7573475" cy="10054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47700" lvl="1" indent="-323850">
              <a:lnSpc>
                <a:spcPts val="558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Lato"/>
              </a:rPr>
              <a:t>František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Kůrečka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1937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-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1946</a:t>
            </a:r>
          </a:p>
          <a:p>
            <a:pPr marL="647700" lvl="1" indent="-323850">
              <a:lnSpc>
                <a:spcPts val="558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Lato"/>
              </a:rPr>
              <a:t>Bohumil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Fochler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1946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-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1948</a:t>
            </a:r>
          </a:p>
          <a:p>
            <a:pPr marL="647700" lvl="1" indent="-323850">
              <a:lnSpc>
                <a:spcPts val="558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Lato"/>
              </a:rPr>
              <a:t>Vítězslav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Ryba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1948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-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1951</a:t>
            </a:r>
          </a:p>
          <a:p>
            <a:pPr marL="647700" lvl="1" indent="-323850">
              <a:lnSpc>
                <a:spcPts val="558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Lato"/>
              </a:rPr>
              <a:t>Jarmila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Mráková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1951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-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1953</a:t>
            </a:r>
          </a:p>
          <a:p>
            <a:pPr marL="647700" lvl="1" indent="-323850">
              <a:lnSpc>
                <a:spcPts val="558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Lato"/>
              </a:rPr>
              <a:t>Vlastimír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Klimeš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1953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-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1955</a:t>
            </a:r>
          </a:p>
          <a:p>
            <a:pPr marL="647700" lvl="1" indent="-323850">
              <a:lnSpc>
                <a:spcPts val="558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Lato"/>
              </a:rPr>
              <a:t>Stanislav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Cháb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1955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-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1961</a:t>
            </a:r>
          </a:p>
          <a:p>
            <a:pPr marL="647700" lvl="1" indent="-323850">
              <a:lnSpc>
                <a:spcPts val="558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Lato"/>
              </a:rPr>
              <a:t>Rostislav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Hovorka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1961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-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1963</a:t>
            </a:r>
          </a:p>
          <a:p>
            <a:pPr marL="647700" lvl="1" indent="-323850">
              <a:lnSpc>
                <a:spcPts val="558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Lato"/>
              </a:rPr>
              <a:t>Josef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Pitlach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1963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-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1975</a:t>
            </a:r>
          </a:p>
          <a:p>
            <a:pPr marL="647700" lvl="1" indent="-323850">
              <a:lnSpc>
                <a:spcPts val="558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Lato"/>
              </a:rPr>
              <a:t>Mgr.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František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Jelínek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1975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-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1990</a:t>
            </a:r>
          </a:p>
          <a:p>
            <a:pPr marL="647700" lvl="1" indent="-323850">
              <a:lnSpc>
                <a:spcPts val="558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Lato"/>
              </a:rPr>
              <a:t>Mgr. Pavel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Maděryč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1990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-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1994</a:t>
            </a:r>
          </a:p>
          <a:p>
            <a:pPr marL="647700" lvl="1" indent="-323850">
              <a:lnSpc>
                <a:spcPts val="558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Lato"/>
              </a:rPr>
              <a:t>PaedDr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Zdeněk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Mlýnek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1994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-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2000</a:t>
            </a:r>
          </a:p>
          <a:p>
            <a:pPr marL="647700" lvl="1" indent="-323850">
              <a:lnSpc>
                <a:spcPts val="558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Lato"/>
              </a:rPr>
              <a:t>Mgr. Jan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Hanáček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2000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-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2007</a:t>
            </a:r>
          </a:p>
          <a:p>
            <a:pPr marL="647700" lvl="1" indent="-323850">
              <a:lnSpc>
                <a:spcPts val="558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Lato"/>
              </a:rPr>
              <a:t>Mgr.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Bc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. Martin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Maňas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2007</a:t>
            </a:r>
            <a:r>
              <a:rPr lang="cs-CZ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-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dodnes</a:t>
            </a:r>
            <a:endParaRPr lang="en-US" sz="3000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5580"/>
              </a:lnSpc>
            </a:pPr>
            <a:endParaRPr lang="en-US" sz="3000" dirty="0">
              <a:solidFill>
                <a:srgbClr val="000000"/>
              </a:solidFill>
              <a:latin typeface="Lato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84DE012-618A-E339-EBC6-619CB1C50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1714500"/>
            <a:ext cx="5715000" cy="760644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895BEED-1CED-862B-7421-B4C2321BE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751" y="1714500"/>
            <a:ext cx="6505400" cy="783303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1EF142A-D965-87CD-08C3-B8E572A3D6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785" y="1421901"/>
            <a:ext cx="6505400" cy="828369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0959D5A-9432-707F-8AF0-48EA10264A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1507999"/>
            <a:ext cx="6705628" cy="845709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E4B7D98-2458-35F1-297D-04CA98671E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9919" y="1206406"/>
            <a:ext cx="6840751" cy="871468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9022ECC-7520-CD19-8839-4F27A7DC4F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957" y="1352149"/>
            <a:ext cx="7194674" cy="828369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EF7BC37C-181A-F4A1-08FA-D4C1282C06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310" y="1429255"/>
            <a:ext cx="6703619" cy="7833033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70DE5B31-403C-7192-EEE7-CC9B90D1BD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624" y="1206406"/>
            <a:ext cx="7304220" cy="8814031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240A9CC5-7CF0-07C9-0812-1AA7497FBC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577" y="1241733"/>
            <a:ext cx="7384334" cy="8554528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1543737B-BB61-2D50-6520-EA1684E470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478" y="1128047"/>
            <a:ext cx="7666944" cy="88273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8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8200" y="2201835"/>
            <a:ext cx="7748067" cy="5883329"/>
            <a:chOff x="0" y="0"/>
            <a:chExt cx="2040643" cy="17157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40643" cy="1715715"/>
            </a:xfrm>
            <a:custGeom>
              <a:avLst/>
              <a:gdLst/>
              <a:ahLst/>
              <a:cxnLst/>
              <a:rect l="l" t="t" r="r" b="b"/>
              <a:pathLst>
                <a:path w="2040643" h="1715715">
                  <a:moveTo>
                    <a:pt x="1837443" y="0"/>
                  </a:moveTo>
                  <a:cubicBezTo>
                    <a:pt x="1949667" y="0"/>
                    <a:pt x="2040643" y="384076"/>
                    <a:pt x="2040643" y="857857"/>
                  </a:cubicBezTo>
                  <a:cubicBezTo>
                    <a:pt x="2040643" y="1331639"/>
                    <a:pt x="1949667" y="1715715"/>
                    <a:pt x="1837443" y="1715715"/>
                  </a:cubicBezTo>
                  <a:lnTo>
                    <a:pt x="203200" y="1715715"/>
                  </a:lnTo>
                  <a:cubicBezTo>
                    <a:pt x="90976" y="1715715"/>
                    <a:pt x="0" y="1331639"/>
                    <a:pt x="0" y="857857"/>
                  </a:cubicBezTo>
                  <a:cubicBezTo>
                    <a:pt x="0" y="3840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ABBFC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040643" cy="17538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468867" y="546761"/>
            <a:ext cx="7350266" cy="1038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>
                <a:solidFill>
                  <a:srgbClr val="000000"/>
                </a:solidFill>
                <a:latin typeface="Palatino Linotype" panose="02040502050505030304" pitchFamily="18" charset="0"/>
              </a:rPr>
              <a:t>PŮVODNÍ ŠKOLA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-4916" y="2277825"/>
            <a:ext cx="6676790" cy="5770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2" lvl="1" indent="-323851">
              <a:lnSpc>
                <a:spcPts val="750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Lato"/>
              </a:rPr>
              <a:t>Prostřední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ulice</a:t>
            </a:r>
            <a:endParaRPr lang="en-US" sz="3000" dirty="0">
              <a:solidFill>
                <a:srgbClr val="000000"/>
              </a:solidFill>
              <a:latin typeface="Lato"/>
            </a:endParaRPr>
          </a:p>
          <a:p>
            <a:pPr marL="647702" lvl="1" indent="-323851">
              <a:lnSpc>
                <a:spcPts val="7500"/>
              </a:lnSpc>
              <a:buFont typeface="Arial"/>
              <a:buChar char="•"/>
            </a:pPr>
            <a:r>
              <a:rPr lang="cs-CZ" sz="3000" dirty="0" err="1">
                <a:solidFill>
                  <a:srgbClr val="000000"/>
                </a:solidFill>
                <a:latin typeface="Lato"/>
              </a:rPr>
              <a:t>d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nešní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budova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ZUŠ </a:t>
            </a:r>
          </a:p>
          <a:p>
            <a:pPr marL="647702" lvl="1" indent="-323851">
              <a:lnSpc>
                <a:spcPts val="7500"/>
              </a:lnSpc>
              <a:buFont typeface="Arial"/>
              <a:buChar char="•"/>
            </a:pPr>
            <a:r>
              <a:rPr lang="cs-CZ" sz="3000" dirty="0" err="1">
                <a:solidFill>
                  <a:srgbClr val="000000"/>
                </a:solidFill>
                <a:latin typeface="Lato"/>
              </a:rPr>
              <a:t>n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edostatečná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kapacita</a:t>
            </a:r>
            <a:endParaRPr lang="en-US" sz="3000" dirty="0">
              <a:solidFill>
                <a:srgbClr val="000000"/>
              </a:solidFill>
              <a:latin typeface="Lato"/>
            </a:endParaRPr>
          </a:p>
          <a:p>
            <a:pPr marL="647702" lvl="1" indent="-323851">
              <a:lnSpc>
                <a:spcPts val="7500"/>
              </a:lnSpc>
              <a:buFont typeface="Arial"/>
              <a:buChar char="•"/>
            </a:pPr>
            <a:r>
              <a:rPr lang="cs-CZ" sz="3000" dirty="0" err="1">
                <a:solidFill>
                  <a:srgbClr val="000000"/>
                </a:solidFill>
                <a:latin typeface="Lato"/>
              </a:rPr>
              <a:t>v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yučování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na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směny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</a:t>
            </a:r>
          </a:p>
          <a:p>
            <a:pPr marL="647702" lvl="1" indent="-323851">
              <a:lnSpc>
                <a:spcPts val="7500"/>
              </a:lnSpc>
              <a:buFont typeface="Arial"/>
              <a:buChar char="•"/>
            </a:pPr>
            <a:r>
              <a:rPr lang="cs-CZ" sz="3000" dirty="0" err="1">
                <a:solidFill>
                  <a:srgbClr val="000000"/>
                </a:solidFill>
                <a:latin typeface="Lato"/>
              </a:rPr>
              <a:t>n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evyhovující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podmínky</a:t>
            </a:r>
            <a:endParaRPr lang="en-US" sz="3000" dirty="0">
              <a:solidFill>
                <a:srgbClr val="000000"/>
              </a:solidFill>
              <a:latin typeface="Lato"/>
            </a:endParaRPr>
          </a:p>
          <a:p>
            <a:pPr marL="647702" lvl="1" indent="-323851" algn="l">
              <a:lnSpc>
                <a:spcPts val="7500"/>
              </a:lnSpc>
              <a:buFont typeface="Arial"/>
              <a:buChar char="•"/>
            </a:pPr>
            <a:r>
              <a:rPr lang="cs-CZ" sz="3000" dirty="0" err="1">
                <a:solidFill>
                  <a:srgbClr val="000000"/>
                </a:solidFill>
                <a:latin typeface="Lato"/>
              </a:rPr>
              <a:t>d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louhé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odkládání</a:t>
            </a:r>
            <a:r>
              <a:rPr lang="en-US" sz="30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Lato"/>
              </a:rPr>
              <a:t>výstavby</a:t>
            </a:r>
            <a:endParaRPr lang="en-US" sz="3000" dirty="0">
              <a:solidFill>
                <a:srgbClr val="000000"/>
              </a:solidFill>
              <a:latin typeface="Lato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941B56D-A388-8337-86EF-E265A779F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52963" y="558739"/>
            <a:ext cx="7635417" cy="1092160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D72AB8ED-FD8B-9595-2D2F-75B8105A7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85550" y="2201835"/>
            <a:ext cx="11069375" cy="777721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AA1953E-AE7B-528A-4259-92031BB0A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464" y="2201833"/>
            <a:ext cx="11069374" cy="78657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8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90600" y="2171700"/>
            <a:ext cx="9953675" cy="7696200"/>
            <a:chOff x="0" y="0"/>
            <a:chExt cx="2621544" cy="18259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21544" cy="1825904"/>
            </a:xfrm>
            <a:custGeom>
              <a:avLst/>
              <a:gdLst/>
              <a:ahLst/>
              <a:cxnLst/>
              <a:rect l="l" t="t" r="r" b="b"/>
              <a:pathLst>
                <a:path w="2621544" h="1825904">
                  <a:moveTo>
                    <a:pt x="2418344" y="0"/>
                  </a:moveTo>
                  <a:cubicBezTo>
                    <a:pt x="2530568" y="0"/>
                    <a:pt x="2621544" y="408743"/>
                    <a:pt x="2621544" y="912952"/>
                  </a:cubicBezTo>
                  <a:cubicBezTo>
                    <a:pt x="2621544" y="1417162"/>
                    <a:pt x="2530568" y="1825904"/>
                    <a:pt x="2418344" y="1825904"/>
                  </a:cubicBezTo>
                  <a:lnTo>
                    <a:pt x="203200" y="1825904"/>
                  </a:lnTo>
                  <a:cubicBezTo>
                    <a:pt x="90976" y="1825904"/>
                    <a:pt x="0" y="1417162"/>
                    <a:pt x="0" y="912952"/>
                  </a:cubicBezTo>
                  <a:cubicBezTo>
                    <a:pt x="0" y="40874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ABBFC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621544" cy="18640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736467" y="1252525"/>
            <a:ext cx="8082965" cy="8796667"/>
            <a:chOff x="0" y="0"/>
            <a:chExt cx="812800" cy="8845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84568"/>
            </a:xfrm>
            <a:custGeom>
              <a:avLst/>
              <a:gdLst/>
              <a:ahLst/>
              <a:cxnLst/>
              <a:rect l="l" t="t" r="r" b="b"/>
              <a:pathLst>
                <a:path w="812800" h="884568">
                  <a:moveTo>
                    <a:pt x="22030" y="0"/>
                  </a:moveTo>
                  <a:lnTo>
                    <a:pt x="790770" y="0"/>
                  </a:lnTo>
                  <a:cubicBezTo>
                    <a:pt x="802937" y="0"/>
                    <a:pt x="812800" y="9863"/>
                    <a:pt x="812800" y="22030"/>
                  </a:cubicBezTo>
                  <a:lnTo>
                    <a:pt x="812800" y="862538"/>
                  </a:lnTo>
                  <a:cubicBezTo>
                    <a:pt x="812800" y="868381"/>
                    <a:pt x="810479" y="873984"/>
                    <a:pt x="806348" y="878115"/>
                  </a:cubicBezTo>
                  <a:cubicBezTo>
                    <a:pt x="802216" y="882247"/>
                    <a:pt x="796613" y="884568"/>
                    <a:pt x="790770" y="884568"/>
                  </a:cubicBezTo>
                  <a:lnTo>
                    <a:pt x="22030" y="884568"/>
                  </a:lnTo>
                  <a:cubicBezTo>
                    <a:pt x="9863" y="884568"/>
                    <a:pt x="0" y="874705"/>
                    <a:pt x="0" y="862538"/>
                  </a:cubicBezTo>
                  <a:lnTo>
                    <a:pt x="0" y="22030"/>
                  </a:lnTo>
                  <a:cubicBezTo>
                    <a:pt x="0" y="9863"/>
                    <a:pt x="9863" y="0"/>
                    <a:pt x="22030" y="0"/>
                  </a:cubicBezTo>
                  <a:close/>
                </a:path>
              </a:pathLst>
            </a:custGeom>
            <a:blipFill>
              <a:blip r:embed="rId3"/>
              <a:stretch>
                <a:fillRect l="-25754" r="-25754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4668364" y="278787"/>
            <a:ext cx="8951271" cy="1038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>
                <a:solidFill>
                  <a:srgbClr val="000000"/>
                </a:solidFill>
                <a:latin typeface="Palatino Linotype" panose="02040502050505030304" pitchFamily="18" charset="0"/>
              </a:rPr>
              <a:t>STAVBA NOVÉ ŠKOLY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-7374" y="2168013"/>
            <a:ext cx="8951271" cy="8463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2" lvl="1" indent="-323851">
              <a:lnSpc>
                <a:spcPts val="6000"/>
              </a:lnSpc>
              <a:buFont typeface="Arial"/>
              <a:buChar char="•"/>
            </a:pPr>
            <a:r>
              <a:rPr lang="cs-CZ" sz="3000" dirty="0">
                <a:solidFill>
                  <a:srgbClr val="000000"/>
                </a:solidFill>
                <a:latin typeface="Open Sans"/>
              </a:rPr>
              <a:t>v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ýstavba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odsouhlasena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1977</a:t>
            </a:r>
          </a:p>
          <a:p>
            <a:pPr marL="647702" lvl="1" indent="-323851">
              <a:lnSpc>
                <a:spcPts val="6000"/>
              </a:lnSpc>
              <a:buFont typeface="Arial"/>
              <a:buChar char="•"/>
            </a:pPr>
            <a:r>
              <a:rPr lang="cs-CZ" sz="3000" dirty="0" err="1">
                <a:solidFill>
                  <a:srgbClr val="000000"/>
                </a:solidFill>
                <a:latin typeface="Open Sans"/>
              </a:rPr>
              <a:t>j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aro</a:t>
            </a:r>
            <a:r>
              <a:rPr lang="cs-CZ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1980</a:t>
            </a:r>
          </a:p>
          <a:p>
            <a:pPr>
              <a:lnSpc>
                <a:spcPts val="6000"/>
              </a:lnSpc>
            </a:pPr>
            <a:r>
              <a:rPr lang="en-US" sz="3000" dirty="0">
                <a:solidFill>
                  <a:srgbClr val="000000"/>
                </a:solidFill>
                <a:latin typeface="Open Sans"/>
              </a:rPr>
              <a:t>                    </a:t>
            </a:r>
            <a:r>
              <a:rPr lang="cs-CZ" sz="3000" dirty="0">
                <a:solidFill>
                  <a:srgbClr val="000000"/>
                </a:solidFill>
                <a:latin typeface="Open Sans"/>
              </a:rPr>
              <a:t>-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skrývka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ornice</a:t>
            </a:r>
            <a:endParaRPr lang="en-US" sz="3000" dirty="0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6000"/>
              </a:lnSpc>
            </a:pPr>
            <a:r>
              <a:rPr lang="en-US" sz="3000" dirty="0">
                <a:solidFill>
                  <a:srgbClr val="000000"/>
                </a:solidFill>
                <a:latin typeface="Open Sans"/>
              </a:rPr>
              <a:t>                    </a:t>
            </a:r>
            <a:r>
              <a:rPr lang="cs-CZ" sz="3000" dirty="0">
                <a:solidFill>
                  <a:srgbClr val="000000"/>
                </a:solidFill>
                <a:latin typeface="Open Sans"/>
              </a:rPr>
              <a:t>-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přeložka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elektrického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vedení</a:t>
            </a:r>
            <a:endParaRPr lang="en-US" sz="3000" dirty="0">
              <a:solidFill>
                <a:srgbClr val="000000"/>
              </a:solidFill>
              <a:latin typeface="Open Sans"/>
            </a:endParaRPr>
          </a:p>
          <a:p>
            <a:pPr marL="647702" lvl="1" indent="-323851">
              <a:lnSpc>
                <a:spcPts val="6000"/>
              </a:lnSpc>
              <a:buFont typeface="Arial"/>
              <a:buChar char="•"/>
            </a:pPr>
            <a:r>
              <a:rPr lang="cs-CZ" sz="3000" dirty="0">
                <a:solidFill>
                  <a:srgbClr val="000000"/>
                </a:solidFill>
                <a:latin typeface="Open Sans"/>
              </a:rPr>
              <a:t>s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rpen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1980</a:t>
            </a:r>
            <a:r>
              <a:rPr lang="cs-CZ" sz="3000" dirty="0">
                <a:solidFill>
                  <a:srgbClr val="000000"/>
                </a:solidFill>
                <a:latin typeface="Open Sans"/>
              </a:rPr>
              <a:t> -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studny</a:t>
            </a:r>
            <a:endParaRPr lang="en-US" sz="3000" dirty="0">
              <a:solidFill>
                <a:srgbClr val="000000"/>
              </a:solidFill>
              <a:latin typeface="Open Sans"/>
            </a:endParaRPr>
          </a:p>
          <a:p>
            <a:pPr marL="647702" lvl="1" indent="-323851">
              <a:lnSpc>
                <a:spcPts val="60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Open Sans"/>
              </a:rPr>
              <a:t>1981 </a:t>
            </a:r>
            <a:endParaRPr lang="cs-CZ" sz="3000" dirty="0">
              <a:solidFill>
                <a:srgbClr val="000000"/>
              </a:solidFill>
              <a:latin typeface="Open Sans"/>
            </a:endParaRPr>
          </a:p>
          <a:p>
            <a:pPr marL="323851" lvl="1">
              <a:lnSpc>
                <a:spcPts val="6000"/>
              </a:lnSpc>
            </a:pPr>
            <a:r>
              <a:rPr lang="cs-CZ" sz="3000" dirty="0">
                <a:solidFill>
                  <a:srgbClr val="000000"/>
                </a:solidFill>
                <a:latin typeface="Open Sans"/>
              </a:rPr>
              <a:t>              -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dokončení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přeložky</a:t>
            </a:r>
            <a:endParaRPr lang="en-US" sz="3000" dirty="0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6000"/>
              </a:lnSpc>
            </a:pPr>
            <a:r>
              <a:rPr lang="en-US" sz="3000" dirty="0">
                <a:solidFill>
                  <a:srgbClr val="000000"/>
                </a:solidFill>
                <a:latin typeface="Open Sans"/>
              </a:rPr>
              <a:t>                 </a:t>
            </a:r>
            <a:r>
              <a:rPr lang="cs-CZ" sz="3000" dirty="0">
                <a:solidFill>
                  <a:srgbClr val="000000"/>
                </a:solidFill>
                <a:latin typeface="Open Sans"/>
              </a:rPr>
              <a:t>-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plynové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vedení</a:t>
            </a:r>
            <a:endParaRPr lang="en-US" sz="3000" dirty="0">
              <a:solidFill>
                <a:srgbClr val="000000"/>
              </a:solidFill>
              <a:latin typeface="Open Sans"/>
            </a:endParaRPr>
          </a:p>
          <a:p>
            <a:pPr algn="l">
              <a:lnSpc>
                <a:spcPts val="6000"/>
              </a:lnSpc>
            </a:pPr>
            <a:r>
              <a:rPr lang="en-US" sz="3000" dirty="0">
                <a:solidFill>
                  <a:srgbClr val="000000"/>
                </a:solidFill>
                <a:latin typeface="Open Sans"/>
              </a:rPr>
              <a:t>                 </a:t>
            </a:r>
            <a:r>
              <a:rPr lang="cs-CZ" sz="3000" dirty="0">
                <a:solidFill>
                  <a:srgbClr val="000000"/>
                </a:solidFill>
                <a:latin typeface="Open Sans"/>
              </a:rPr>
              <a:t>-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položení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základního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kamene</a:t>
            </a:r>
            <a:endParaRPr lang="en-US" sz="3000" dirty="0">
              <a:solidFill>
                <a:srgbClr val="000000"/>
              </a:solidFill>
              <a:latin typeface="Open Sans"/>
            </a:endParaRPr>
          </a:p>
          <a:p>
            <a:pPr algn="r">
              <a:lnSpc>
                <a:spcPts val="6000"/>
              </a:lnSpc>
            </a:pPr>
            <a:endParaRPr lang="en-US" sz="3000" dirty="0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6000"/>
              </a:lnSpc>
            </a:pPr>
            <a:endParaRPr lang="en-US" sz="3000" dirty="0">
              <a:solidFill>
                <a:srgbClr val="000000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8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61999" y="1242618"/>
            <a:ext cx="8458200" cy="8232959"/>
            <a:chOff x="0" y="0"/>
            <a:chExt cx="2478611" cy="22253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8611" cy="2225373"/>
            </a:xfrm>
            <a:custGeom>
              <a:avLst/>
              <a:gdLst/>
              <a:ahLst/>
              <a:cxnLst/>
              <a:rect l="l" t="t" r="r" b="b"/>
              <a:pathLst>
                <a:path w="2478611" h="2225373">
                  <a:moveTo>
                    <a:pt x="2275411" y="0"/>
                  </a:moveTo>
                  <a:cubicBezTo>
                    <a:pt x="2387635" y="0"/>
                    <a:pt x="2478611" y="498167"/>
                    <a:pt x="2478611" y="1112686"/>
                  </a:cubicBezTo>
                  <a:cubicBezTo>
                    <a:pt x="2478611" y="1727206"/>
                    <a:pt x="2387635" y="2225373"/>
                    <a:pt x="2275411" y="2225373"/>
                  </a:cubicBezTo>
                  <a:lnTo>
                    <a:pt x="203200" y="2225373"/>
                  </a:lnTo>
                  <a:cubicBezTo>
                    <a:pt x="90976" y="2225373"/>
                    <a:pt x="0" y="1727206"/>
                    <a:pt x="0" y="1112686"/>
                  </a:cubicBezTo>
                  <a:cubicBezTo>
                    <a:pt x="0" y="49816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ABBFC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78611" cy="22634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-14748" y="1242619"/>
            <a:ext cx="6965752" cy="8322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2" lvl="1" indent="-323851">
              <a:lnSpc>
                <a:spcPts val="594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Open Sans"/>
              </a:rPr>
              <a:t>1981/1982 </a:t>
            </a:r>
            <a:r>
              <a:rPr lang="cs-CZ" sz="3000" dirty="0">
                <a:solidFill>
                  <a:srgbClr val="000000"/>
                </a:solidFill>
                <a:latin typeface="Open Sans"/>
              </a:rPr>
              <a:t>-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výstavba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pavilonů</a:t>
            </a:r>
            <a:endParaRPr lang="en-US" sz="3000" dirty="0">
              <a:solidFill>
                <a:srgbClr val="000000"/>
              </a:solidFill>
              <a:latin typeface="Open Sans"/>
            </a:endParaRPr>
          </a:p>
          <a:p>
            <a:pPr marL="647702" lvl="1" indent="-323851">
              <a:lnSpc>
                <a:spcPts val="5940"/>
              </a:lnSpc>
              <a:buFont typeface="Arial"/>
              <a:buChar char="•"/>
            </a:pPr>
            <a:r>
              <a:rPr lang="cs-CZ" sz="3000" dirty="0">
                <a:solidFill>
                  <a:srgbClr val="000000"/>
                </a:solidFill>
                <a:latin typeface="Open Sans"/>
              </a:rPr>
              <a:t>b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rigádníci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z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řad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místních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seniorů</a:t>
            </a:r>
            <a:endParaRPr lang="en-US" sz="3000" dirty="0">
              <a:solidFill>
                <a:srgbClr val="000000"/>
              </a:solidFill>
              <a:latin typeface="Open Sans"/>
            </a:endParaRPr>
          </a:p>
          <a:p>
            <a:pPr marL="647702" lvl="1" indent="-323851">
              <a:lnSpc>
                <a:spcPts val="594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Open Sans"/>
              </a:rPr>
              <a:t>1982 </a:t>
            </a:r>
            <a:endParaRPr lang="cs-CZ" sz="3000" dirty="0">
              <a:solidFill>
                <a:srgbClr val="000000"/>
              </a:solidFill>
              <a:latin typeface="Open Sans"/>
            </a:endParaRPr>
          </a:p>
          <a:p>
            <a:pPr marL="323851" lvl="1">
              <a:lnSpc>
                <a:spcPts val="5940"/>
              </a:lnSpc>
            </a:pPr>
            <a:r>
              <a:rPr lang="cs-CZ" sz="3000" dirty="0">
                <a:solidFill>
                  <a:srgbClr val="000000"/>
                </a:solidFill>
                <a:latin typeface="Open Sans"/>
              </a:rPr>
              <a:t>             -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učitelská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výpomoc</a:t>
            </a:r>
            <a:endParaRPr lang="en-US" sz="3000" dirty="0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5940"/>
              </a:lnSpc>
            </a:pPr>
            <a:r>
              <a:rPr lang="en-US" sz="3000" dirty="0">
                <a:solidFill>
                  <a:srgbClr val="000000"/>
                </a:solidFill>
                <a:latin typeface="Open Sans"/>
              </a:rPr>
              <a:t>                </a:t>
            </a:r>
            <a:r>
              <a:rPr lang="cs-CZ" sz="3000" dirty="0">
                <a:solidFill>
                  <a:srgbClr val="000000"/>
                </a:solidFill>
                <a:latin typeface="Open Sans"/>
              </a:rPr>
              <a:t>-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hrubá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stavba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dokončena</a:t>
            </a:r>
            <a:endParaRPr lang="en-US" sz="3000" dirty="0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5940"/>
              </a:lnSpc>
            </a:pPr>
            <a:r>
              <a:rPr lang="en-US" sz="3000" dirty="0">
                <a:solidFill>
                  <a:srgbClr val="000000"/>
                </a:solidFill>
                <a:latin typeface="Open Sans"/>
              </a:rPr>
              <a:t>                </a:t>
            </a:r>
            <a:r>
              <a:rPr lang="cs-CZ" sz="3000" dirty="0">
                <a:solidFill>
                  <a:srgbClr val="000000"/>
                </a:solidFill>
                <a:latin typeface="Open Sans"/>
              </a:rPr>
              <a:t>-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nedodržovány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termíny</a:t>
            </a:r>
            <a:endParaRPr lang="en-US" sz="3000" dirty="0">
              <a:solidFill>
                <a:srgbClr val="000000"/>
              </a:solidFill>
              <a:latin typeface="Open Sans"/>
            </a:endParaRPr>
          </a:p>
          <a:p>
            <a:pPr marL="647702" lvl="1" indent="-323851">
              <a:lnSpc>
                <a:spcPts val="5940"/>
              </a:lnSpc>
              <a:buFont typeface="Arial"/>
              <a:buChar char="•"/>
            </a:pPr>
            <a:r>
              <a:rPr lang="cs-CZ" sz="3000" dirty="0">
                <a:solidFill>
                  <a:srgbClr val="000000"/>
                </a:solidFill>
                <a:latin typeface="Open Sans"/>
              </a:rPr>
              <a:t>z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áří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198</a:t>
            </a:r>
            <a:r>
              <a:rPr lang="cs-CZ" sz="3000" dirty="0">
                <a:solidFill>
                  <a:srgbClr val="000000"/>
                </a:solidFill>
                <a:latin typeface="Open Sans"/>
              </a:rPr>
              <a:t>3 -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původní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termín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otevření</a:t>
            </a:r>
            <a:endParaRPr lang="en-US" sz="3000" dirty="0">
              <a:solidFill>
                <a:srgbClr val="000000"/>
              </a:solidFill>
              <a:latin typeface="Open Sans"/>
            </a:endParaRPr>
          </a:p>
          <a:p>
            <a:pPr marL="647702" lvl="1" indent="-323851">
              <a:lnSpc>
                <a:spcPts val="594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Open Sans"/>
              </a:rPr>
              <a:t>1984</a:t>
            </a:r>
            <a:r>
              <a:rPr lang="cs-CZ" sz="3000" dirty="0">
                <a:solidFill>
                  <a:srgbClr val="000000"/>
                </a:solidFill>
                <a:latin typeface="Open Sans"/>
              </a:rPr>
              <a:t> -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počátek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prací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uvnitř</a:t>
            </a:r>
            <a:endParaRPr lang="en-US" sz="3000" dirty="0">
              <a:solidFill>
                <a:srgbClr val="000000"/>
              </a:solidFill>
              <a:latin typeface="Open Sans"/>
            </a:endParaRPr>
          </a:p>
          <a:p>
            <a:pPr marL="647702" lvl="1" indent="-323851">
              <a:lnSpc>
                <a:spcPts val="594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Open Sans"/>
              </a:rPr>
              <a:t>20</a:t>
            </a:r>
            <a:r>
              <a:rPr lang="cs-CZ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-</a:t>
            </a:r>
            <a:r>
              <a:rPr lang="cs-CZ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30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brigádníku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denně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</a:p>
          <a:p>
            <a:pPr marL="647702" lvl="1" indent="-323851">
              <a:lnSpc>
                <a:spcPts val="5940"/>
              </a:lnSpc>
              <a:buFont typeface="Arial"/>
              <a:buChar char="•"/>
            </a:pPr>
            <a:r>
              <a:rPr lang="cs-CZ" sz="3000" dirty="0">
                <a:solidFill>
                  <a:srgbClr val="000000"/>
                </a:solidFill>
                <a:latin typeface="Open Sans"/>
              </a:rPr>
              <a:t>ú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klidová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brigáda</a:t>
            </a:r>
            <a:endParaRPr lang="en-US" sz="3000" dirty="0">
              <a:solidFill>
                <a:srgbClr val="000000"/>
              </a:solidFill>
              <a:latin typeface="Open Sans"/>
            </a:endParaRPr>
          </a:p>
          <a:p>
            <a:pPr marL="647702" lvl="1" indent="-323851">
              <a:lnSpc>
                <a:spcPts val="594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Open Sans"/>
              </a:rPr>
              <a:t>27.</a:t>
            </a:r>
            <a:r>
              <a:rPr lang="cs-CZ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2.</a:t>
            </a:r>
            <a:r>
              <a:rPr lang="cs-CZ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1984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kolaudace</a:t>
            </a:r>
            <a:endParaRPr lang="en-US" sz="3000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621738" y="342854"/>
            <a:ext cx="9044523" cy="1038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>
                <a:solidFill>
                  <a:srgbClr val="000000"/>
                </a:solidFill>
                <a:latin typeface="Palatino Linotype" panose="02040502050505030304" pitchFamily="18" charset="0"/>
              </a:rPr>
              <a:t>STAVBA NOVÉ ŠKOLY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D6752B2-7327-4CC7-6423-DC29035B4A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1" y="1402611"/>
            <a:ext cx="10290458" cy="744664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C8C8673-79B8-02A3-44A6-16E1FA4136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626" y="1365940"/>
            <a:ext cx="10304452" cy="744664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CBA91402-9ADD-C912-A13F-F12D98EE2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776" y="1402611"/>
            <a:ext cx="10304452" cy="75068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2103</TotalTime>
  <Words>506</Words>
  <Application>Microsoft Office PowerPoint</Application>
  <PresentationFormat>Vlastní</PresentationFormat>
  <Paragraphs>116</Paragraphs>
  <Slides>16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4" baseType="lpstr">
      <vt:lpstr>Palatino Linotype</vt:lpstr>
      <vt:lpstr>Arial</vt:lpstr>
      <vt:lpstr>Calibri</vt:lpstr>
      <vt:lpstr>Lato</vt:lpstr>
      <vt:lpstr>CMU Serif Bold</vt:lpstr>
      <vt:lpstr>DM Serif Display</vt:lpstr>
      <vt:lpstr>Open Sans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Školy v Dolních Bojanovicích První škola Stavba nové školy Podoba školy Názvy školy Ředitelé Jelínek Významní absoloventi Zajímavosti Závěr Zdroje</dc:title>
  <dc:creator>User</dc:creator>
  <cp:lastModifiedBy>Eliška Čapková</cp:lastModifiedBy>
  <cp:revision>10</cp:revision>
  <dcterms:created xsi:type="dcterms:W3CDTF">2006-08-16T00:00:00Z</dcterms:created>
  <dcterms:modified xsi:type="dcterms:W3CDTF">2024-06-09T18:22:57Z</dcterms:modified>
  <dc:identifier>DAF2mm1wD_E</dc:identifier>
</cp:coreProperties>
</file>